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1217" r:id="rId2"/>
    <p:sldId id="1220" r:id="rId3"/>
    <p:sldId id="1218" r:id="rId4"/>
    <p:sldId id="1089" r:id="rId5"/>
    <p:sldId id="1133" r:id="rId6"/>
    <p:sldId id="1216" r:id="rId7"/>
    <p:sldId id="1225" r:id="rId8"/>
    <p:sldId id="1221" r:id="rId9"/>
    <p:sldId id="1227" r:id="rId10"/>
    <p:sldId id="1219" r:id="rId11"/>
    <p:sldId id="1222" r:id="rId12"/>
    <p:sldId id="1223" r:id="rId13"/>
    <p:sldId id="1224" r:id="rId14"/>
  </p:sldIdLst>
  <p:sldSz cx="9144000" cy="5143500" type="screen16x9"/>
  <p:notesSz cx="7010400" cy="92964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32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5616">
          <p15:clr>
            <a:srgbClr val="A4A3A4"/>
          </p15:clr>
        </p15:guide>
        <p15:guide id="4" pos="9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739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Cottam" initials="JC" lastIdx="28" clrIdx="0"/>
  <p:cmAuthor id="7" name="Schoonmaker, Michele" initials="SM" lastIdx="6" clrIdx="7"/>
  <p:cmAuthor id="1" name="Bijal Patel" initials="" lastIdx="0" clrIdx="1"/>
  <p:cmAuthor id="2" name="Magali Marmiesse" initials="MM" lastIdx="3" clrIdx="2"/>
  <p:cmAuthor id="3" name="Campbell, Scott" initials="CS" lastIdx="15" clrIdx="3"/>
  <p:cmAuthor id="4" name="Crowther, Zack" initials="CZ" lastIdx="1" clrIdx="4"/>
  <p:cmAuthor id="5" name="Tenover, Fred" initials="TF" lastIdx="1" clrIdx="5"/>
  <p:cmAuthor id="6" name="Dhanjal, Sukhpal" initials="DS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2"/>
    <a:srgbClr val="79B44B"/>
    <a:srgbClr val="FAC07A"/>
    <a:srgbClr val="580058"/>
    <a:srgbClr val="660066"/>
    <a:srgbClr val="73AC31"/>
    <a:srgbClr val="6259A4"/>
    <a:srgbClr val="799C4B"/>
    <a:srgbClr val="042B4A"/>
    <a:srgbClr val="A7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6203" autoAdjust="0"/>
  </p:normalViewPr>
  <p:slideViewPr>
    <p:cSldViewPr snapToGrid="0">
      <p:cViewPr varScale="1">
        <p:scale>
          <a:sx n="79" d="100"/>
          <a:sy n="79" d="100"/>
        </p:scale>
        <p:origin x="-924" y="-84"/>
      </p:cViewPr>
      <p:guideLst>
        <p:guide orient="horz" pos="2136"/>
        <p:guide orient="horz" pos="1044"/>
        <p:guide pos="270"/>
        <p:guide pos="960"/>
      </p:guideLst>
    </p:cSldViewPr>
  </p:slideViewPr>
  <p:outlineViewPr>
    <p:cViewPr>
      <p:scale>
        <a:sx n="33" d="100"/>
        <a:sy n="33" d="100"/>
      </p:scale>
      <p:origin x="0" y="572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0" d="100"/>
        <a:sy n="70" d="100"/>
      </p:scale>
      <p:origin x="0" y="1584"/>
    </p:cViewPr>
  </p:sorterViewPr>
  <p:notesViewPr>
    <p:cSldViewPr>
      <p:cViewPr>
        <p:scale>
          <a:sx n="100" d="100"/>
          <a:sy n="100" d="100"/>
        </p:scale>
        <p:origin x="-2352" y="240"/>
      </p:cViewPr>
      <p:guideLst>
        <p:guide orient="horz" pos="571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 sz="1000" dirty="0">
              <a:solidFill>
                <a:schemeClr val="accent6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 sz="1000" dirty="0">
              <a:solidFill>
                <a:schemeClr val="accent6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33681" y="8676641"/>
            <a:ext cx="1324187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 algn="l"/>
            <a:fld id="{2B735A55-471D-4793-9D19-E8628F5F7B17}" type="slidenum">
              <a:rPr lang="en-US" altLang="zh-TW" sz="1000">
                <a:solidFill>
                  <a:schemeClr val="accent6"/>
                </a:solidFill>
              </a:rPr>
              <a:pPr algn="l"/>
              <a:t>‹#›</a:t>
            </a:fld>
            <a:endParaRPr lang="en-US" altLang="zh-TW" sz="10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1" y="9177617"/>
            <a:ext cx="7010401" cy="118787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3165" tIns="46583" rIns="93165" bIns="46583" numCol="1" rtlCol="0" anchor="t" anchorCtr="0" compatLnSpc="1">
            <a:prstTxWarp prst="textNoShape">
              <a:avLst/>
            </a:prstTxWarp>
          </a:bodyPr>
          <a:lstStyle/>
          <a:p>
            <a:pPr defTabSz="931656"/>
            <a:endParaRPr lang="en-US" dirty="0">
              <a:latin typeface="Calibri" charset="0"/>
              <a:ea typeface="新細明體" charset="0"/>
              <a:cs typeface="新細明體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2"/>
          <a:stretch/>
        </p:blipFill>
        <p:spPr bwMode="auto">
          <a:xfrm>
            <a:off x="5686214" y="8663996"/>
            <a:ext cx="1024190" cy="4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070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6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6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dirty="0" smtClean="0"/>
              <a:t>Click to edit Master text styles</a:t>
            </a:r>
          </a:p>
          <a:p>
            <a:pPr lvl="1"/>
            <a:r>
              <a:rPr lang="en-US" altLang="zh-TW" noProof="0" dirty="0" smtClean="0"/>
              <a:t>Second level</a:t>
            </a:r>
          </a:p>
          <a:p>
            <a:pPr lvl="2"/>
            <a:r>
              <a:rPr lang="en-US" altLang="zh-TW" noProof="0" dirty="0" smtClean="0"/>
              <a:t>Third level</a:t>
            </a:r>
          </a:p>
          <a:p>
            <a:pPr lvl="3"/>
            <a:r>
              <a:rPr lang="en-US" altLang="zh-TW" noProof="0" dirty="0" smtClean="0"/>
              <a:t>Fourth level</a:t>
            </a:r>
          </a:p>
          <a:p>
            <a:pPr lvl="4"/>
            <a:r>
              <a:rPr lang="en-US" altLang="zh-TW" noProof="0" dirty="0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5790" y="8599171"/>
            <a:ext cx="1246293" cy="54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6"/>
                </a:solidFill>
                <a:latin typeface="Arial" pitchFamily="34" charset="0"/>
              </a:defRPr>
            </a:lvl1pPr>
          </a:lstStyle>
          <a:p>
            <a:fld id="{26526054-4C3F-445C-8B9D-EBBE1D0EC62A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8" name="Rectangle 7"/>
          <p:cNvSpPr/>
          <p:nvPr/>
        </p:nvSpPr>
        <p:spPr bwMode="auto">
          <a:xfrm>
            <a:off x="-1" y="9177617"/>
            <a:ext cx="7010401" cy="118787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3165" tIns="46583" rIns="93165" bIns="4658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316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新細明體" charset="0"/>
              <a:cs typeface="新細明體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2"/>
          <a:stretch/>
        </p:blipFill>
        <p:spPr bwMode="auto">
          <a:xfrm>
            <a:off x="5686214" y="8663996"/>
            <a:ext cx="1024190" cy="4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40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eaLnBrk="0" fontAlgn="base" hangingPunct="0">
      <a:spcBef>
        <a:spcPct val="30000"/>
      </a:spcBef>
      <a:spcAft>
        <a:spcPct val="0"/>
      </a:spcAft>
      <a:buClr>
        <a:schemeClr val="accent2"/>
      </a:buClr>
      <a:buFont typeface="Arial" pitchFamily="34" charset="0"/>
      <a:buChar char="•"/>
      <a:defRPr kumimoji="1" sz="1200" kern="1200">
        <a:solidFill>
          <a:schemeClr val="tx2"/>
        </a:solidFill>
        <a:latin typeface="Arial" charset="0"/>
        <a:ea typeface="PMingLiU" pitchFamily="18" charset="-120"/>
        <a:cs typeface="新細明體" charset="0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Clr>
        <a:schemeClr val="accent2"/>
      </a:buClr>
      <a:buFont typeface="Arial" pitchFamily="34" charset="0"/>
      <a:buChar char="‒"/>
      <a:defRPr kumimoji="1" sz="1200" kern="1200">
        <a:solidFill>
          <a:schemeClr val="tx2"/>
        </a:solidFill>
        <a:latin typeface="Arial" charset="0"/>
        <a:ea typeface="PMingLiU" pitchFamily="18" charset="-120"/>
        <a:cs typeface="新細明體" charset="0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Clr>
        <a:schemeClr val="accent2"/>
      </a:buClr>
      <a:buFont typeface="Arial" pitchFamily="34" charset="0"/>
      <a:buChar char="‒"/>
      <a:defRPr kumimoji="1" sz="1200" kern="1200">
        <a:solidFill>
          <a:schemeClr val="tx2"/>
        </a:solidFill>
        <a:latin typeface="Arial" charset="0"/>
        <a:ea typeface="PMingLiU" pitchFamily="18" charset="-120"/>
        <a:cs typeface="新細明體" charset="0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Clr>
        <a:schemeClr val="accent2"/>
      </a:buClr>
      <a:buFont typeface="Arial" pitchFamily="34" charset="0"/>
      <a:buChar char="‒"/>
      <a:defRPr kumimoji="1" sz="1200" kern="1200">
        <a:solidFill>
          <a:schemeClr val="tx2"/>
        </a:solidFill>
        <a:latin typeface="Arial" charset="0"/>
        <a:ea typeface="PMingLiU" pitchFamily="18" charset="-120"/>
        <a:cs typeface="新細明體" charset="0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Clr>
        <a:schemeClr val="accent2"/>
      </a:buClr>
      <a:buFont typeface="Arial" pitchFamily="34" charset="0"/>
      <a:buChar char="‒"/>
      <a:defRPr kumimoji="1" sz="1200" kern="1200">
        <a:solidFill>
          <a:schemeClr val="tx2"/>
        </a:solidFill>
        <a:latin typeface="Arial" charset="0"/>
        <a:ea typeface="PMingLiU" pitchFamily="18" charset="-120"/>
        <a:cs typeface="新細明體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3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4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6054-4C3F-445C-8B9D-EBBE1D0EC62A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2132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8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6054-4C3F-445C-8B9D-EBBE1D0EC62A}" type="slidenum">
              <a:rPr lang="en-US" altLang="zh-TW" smtClean="0"/>
              <a:pPr/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3027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6054-4C3F-445C-8B9D-EBBE1D0EC62A}" type="slidenum">
              <a:rPr lang="en-US" altLang="zh-TW" smtClean="0"/>
              <a:pPr/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84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228602" y="4844124"/>
            <a:ext cx="1008663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lang="en-US" sz="1200" kern="1200" smtClean="0">
                <a:solidFill>
                  <a:schemeClr val="bg2"/>
                </a:solidFill>
                <a:latin typeface="+mj-lt"/>
                <a:ea typeface="PMingLiU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9pPr>
          </a:lstStyle>
          <a:p>
            <a:pPr algn="l"/>
            <a:fld id="{EB2FDD38-120B-4B19-A7C2-2DBD26B4A366}" type="slidenum">
              <a:rPr lang="en-US" sz="800" b="0" i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l"/>
              <a:t>‹#›</a:t>
            </a:fld>
            <a:endParaRPr lang="en-US" sz="800" b="0" i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14400" y="2419351"/>
            <a:ext cx="7290148" cy="947463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None/>
              <a:defRPr kumimoji="1" lang="en-US" sz="2000" i="1" kern="1200" dirty="0">
                <a:solidFill>
                  <a:schemeClr val="bg1"/>
                </a:solidFill>
                <a:effectLst>
                  <a:outerShdw blurRad="279400" algn="ctr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PMingLiU" pitchFamily="18" charset="-120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914400" y="971551"/>
            <a:ext cx="7290148" cy="1310117"/>
          </a:xfrm>
        </p:spPr>
        <p:txBody>
          <a:bodyPr anchor="ctr" anchorCtr="0">
            <a:noAutofit/>
          </a:bodyPr>
          <a:lstStyle>
            <a:lvl1pPr marL="0" indent="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en-US" sz="2800" kern="1200" baseline="0" dirty="0" smtClean="0">
                <a:solidFill>
                  <a:schemeClr val="bg1"/>
                </a:solidFill>
                <a:effectLst>
                  <a:outerShdw blurRad="279400" algn="ctr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PMingLiU" pitchFamily="18" charset="-120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577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43932" y="819150"/>
            <a:ext cx="8266668" cy="3467100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455613" indent="-227013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‒"/>
              <a:defRPr sz="1800">
                <a:solidFill>
                  <a:schemeClr val="tx2"/>
                </a:solidFill>
                <a:latin typeface="+mj-lt"/>
              </a:defRPr>
            </a:lvl2pPr>
            <a:lvl3pPr marL="684213" indent="-228600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‒"/>
              <a:defRPr sz="1400">
                <a:solidFill>
                  <a:schemeClr val="tx2"/>
                </a:solidFill>
                <a:latin typeface="+mj-lt"/>
              </a:defRPr>
            </a:lvl3pPr>
            <a:lvl4pPr marL="911225" indent="-227013" algn="l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‒"/>
              <a:defRPr sz="1050">
                <a:solidFill>
                  <a:schemeClr val="tx2"/>
                </a:solidFill>
                <a:latin typeface="+mj-lt"/>
              </a:defRPr>
            </a:lvl4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3932" y="0"/>
            <a:ext cx="8266176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  <a:endParaRPr lang="en-US" altLang="zh-TW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49459" y="5106261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9459" y="4849100"/>
            <a:ext cx="320238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7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新細明體" charset="0"/>
                <a:cs typeface="新細明體" charset="0"/>
              </a:rPr>
              <a:t>© 2017</a:t>
            </a:r>
            <a:endParaRPr kumimoji="1" lang="en-US" sz="7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32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3932" y="0"/>
            <a:ext cx="8266176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  <a:endParaRPr lang="en-US" altLang="zh-TW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49459" y="4849100"/>
            <a:ext cx="320238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7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新細明體" charset="0"/>
                <a:cs typeface="新細明體" charset="0"/>
              </a:rPr>
              <a:t>© 2017</a:t>
            </a:r>
            <a:endParaRPr kumimoji="1" lang="en-US" sz="7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09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381000" y="1047750"/>
            <a:ext cx="8305800" cy="33528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3932" y="0"/>
            <a:ext cx="796393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  <a:endParaRPr lang="en-US" altLang="zh-TW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49459" y="4849100"/>
            <a:ext cx="320238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7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新細明體" charset="0"/>
                <a:cs typeface="新細明體" charset="0"/>
              </a:rPr>
              <a:t>© 2017</a:t>
            </a:r>
            <a:endParaRPr kumimoji="1" lang="en-US" sz="7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90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730" y="3600313"/>
            <a:ext cx="3733800" cy="947463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None/>
              <a:defRPr kumimoji="1" lang="en-US" sz="2000" i="1" kern="1200" dirty="0">
                <a:solidFill>
                  <a:srgbClr val="515151"/>
                </a:solidFill>
                <a:effectLst/>
                <a:latin typeface="+mj-lt"/>
                <a:ea typeface="PMingLiU" pitchFamily="18" charset="-120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Author Name</a:t>
            </a:r>
          </a:p>
          <a:p>
            <a:r>
              <a:rPr lang="en-US" dirty="0" smtClean="0"/>
              <a:t>Company Name and/or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729" y="1384300"/>
            <a:ext cx="6797439" cy="914609"/>
          </a:xfrm>
        </p:spPr>
        <p:txBody>
          <a:bodyPr wrap="square" anchor="t" anchorCtr="0">
            <a:spAutoFit/>
          </a:bodyPr>
          <a:lstStyle>
            <a:lvl1pPr marL="0" indent="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en-US" sz="2800" b="1" kern="1200" baseline="0" dirty="0" smtClean="0">
                <a:solidFill>
                  <a:srgbClr val="007AC2"/>
                </a:solidFill>
                <a:effectLst/>
                <a:latin typeface="+mj-lt"/>
                <a:ea typeface="PMingLiU" pitchFamily="18" charset="-120"/>
                <a:cs typeface="+mn-cs"/>
              </a:defRPr>
            </a:lvl1pPr>
          </a:lstStyle>
          <a:p>
            <a:pPr lvl="0"/>
            <a:r>
              <a:rPr lang="en-US" dirty="0" smtClean="0"/>
              <a:t>Quote goes here from someone really, really important.</a:t>
            </a: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228602" y="4844124"/>
            <a:ext cx="1008663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lang="en-US" sz="1200" kern="1200" smtClean="0">
                <a:solidFill>
                  <a:schemeClr val="bg2"/>
                </a:solidFill>
                <a:latin typeface="+mj-lt"/>
                <a:ea typeface="PMingLiU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9pPr>
          </a:lstStyle>
          <a:p>
            <a:pPr algn="l"/>
            <a:fld id="{EB2FDD38-120B-4B19-A7C2-2DBD26B4A366}" type="slidenum">
              <a:rPr lang="en-US" sz="800" b="0" i="0" smtClean="0">
                <a:solidFill>
                  <a:srgbClr val="646464"/>
                </a:solidFill>
              </a:rPr>
              <a:pPr algn="l"/>
              <a:t>‹#›</a:t>
            </a:fld>
            <a:endParaRPr lang="en-US" sz="800" b="0" i="0" dirty="0">
              <a:solidFill>
                <a:srgbClr val="646464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424999" y="4861602"/>
            <a:ext cx="1259620" cy="20490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lang="en-US" sz="1200" kern="1200" smtClean="0">
                <a:solidFill>
                  <a:schemeClr val="bg2"/>
                </a:solidFill>
                <a:latin typeface="+mj-lt"/>
                <a:ea typeface="PMingLiU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dirty="0" smtClean="0">
                <a:solidFill>
                  <a:schemeClr val="tx2"/>
                </a:solidFill>
              </a:rPr>
              <a:t>© Cepheid</a:t>
            </a:r>
            <a:endParaRPr lang="en-US" sz="600" b="0" i="0" dirty="0">
              <a:solidFill>
                <a:srgbClr val="515151"/>
              </a:solidFill>
            </a:endParaRPr>
          </a:p>
        </p:txBody>
      </p:sp>
      <p:pic>
        <p:nvPicPr>
          <p:cNvPr id="8" name="Picture 7" descr="quote mark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6" y="740775"/>
            <a:ext cx="513885" cy="39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66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3932" y="0"/>
            <a:ext cx="826666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/>
              <a:t>Click to edit Master title style</a:t>
            </a:r>
            <a:endParaRPr lang="en-US" altLang="zh-TW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3932" y="819150"/>
            <a:ext cx="8266668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kern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228602" y="4844124"/>
            <a:ext cx="1008663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lang="en-US" sz="1200" kern="1200" smtClean="0">
                <a:solidFill>
                  <a:schemeClr val="bg2"/>
                </a:solidFill>
                <a:latin typeface="+mj-lt"/>
                <a:ea typeface="PMingLiU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+mn-cs"/>
              </a:defRPr>
            </a:lvl9pPr>
          </a:lstStyle>
          <a:p>
            <a:pPr algn="l"/>
            <a:fld id="{EB2FDD38-120B-4B19-A7C2-2DBD26B4A366}" type="slidenum">
              <a:rPr lang="en-US" sz="800" b="0" i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l"/>
              <a:t>‹#›</a:t>
            </a:fld>
            <a:endParaRPr lang="en-US" sz="800" b="0" i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21" r:id="rId2"/>
    <p:sldLayoutId id="2147483823" r:id="rId3"/>
    <p:sldLayoutId id="2147483832" r:id="rId4"/>
    <p:sldLayoutId id="2147483844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lang="en-US" altLang="zh-TW" sz="2400" b="0" kern="1200" dirty="0">
          <a:solidFill>
            <a:srgbClr val="007AC2"/>
          </a:solidFill>
          <a:latin typeface="+mj-lt"/>
          <a:ea typeface="PMingLiU" pitchFamily="18" charset="-120"/>
          <a:cs typeface="+mn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PMingLiU" pitchFamily="18" charset="-120"/>
          <a:cs typeface="新細明體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PMingLiU" pitchFamily="18" charset="-120"/>
          <a:cs typeface="新細明體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PMingLiU" pitchFamily="18" charset="-120"/>
          <a:cs typeface="新細明體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PMingLiU" pitchFamily="18" charset="-120"/>
          <a:cs typeface="新細明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新細明體" charset="0"/>
          <a:cs typeface="新細明體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新細明體" charset="0"/>
          <a:cs typeface="新細明體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新細明體" charset="0"/>
          <a:cs typeface="新細明體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B9F2"/>
          </a:solidFill>
          <a:latin typeface="Calibri" charset="0"/>
          <a:ea typeface="新細明體" charset="0"/>
          <a:cs typeface="新細明體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Font typeface="Arial" pitchFamily="34" charset="0"/>
        <a:buChar char="•"/>
        <a:defRPr kumimoji="1" lang="en-US" sz="1800" kern="0" dirty="0" smtClean="0">
          <a:solidFill>
            <a:schemeClr val="tx2"/>
          </a:solidFill>
          <a:latin typeface="+mj-lt"/>
          <a:ea typeface="PMingLiU" pitchFamily="18" charset="-120"/>
          <a:cs typeface="+mn-cs"/>
        </a:defRPr>
      </a:lvl1pPr>
      <a:lvl2pPr marL="398463" indent="-169863" algn="l" rtl="0" eaLnBrk="1" fontAlgn="base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2"/>
        </a:buClr>
        <a:buFont typeface="Arial" pitchFamily="34" charset="0"/>
        <a:buChar char="‒"/>
        <a:tabLst/>
        <a:defRPr kumimoji="1" lang="en-US" sz="1600" kern="0" dirty="0" smtClean="0">
          <a:solidFill>
            <a:schemeClr val="tx2"/>
          </a:solidFill>
          <a:latin typeface="+mj-lt"/>
          <a:ea typeface="PMingLiU" pitchFamily="18" charset="-120"/>
          <a:cs typeface="+mn-cs"/>
        </a:defRPr>
      </a:lvl2pPr>
      <a:lvl3pPr marL="569913" indent="-171450" algn="l" rtl="0" eaLnBrk="1" fontAlgn="base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Font typeface="Arial" pitchFamily="34" charset="0"/>
        <a:buChar char="‒"/>
        <a:defRPr kumimoji="1" lang="en-US" sz="1200" kern="0" dirty="0" smtClean="0">
          <a:solidFill>
            <a:schemeClr val="tx2"/>
          </a:solidFill>
          <a:latin typeface="+mj-lt"/>
          <a:ea typeface="PMingLiU" pitchFamily="18" charset="-120"/>
          <a:cs typeface="+mn-cs"/>
        </a:defRPr>
      </a:lvl3pPr>
      <a:lvl4pPr marL="798513" indent="-228600" algn="l" rtl="0" eaLnBrk="1" fontAlgn="base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Font typeface="Arial" pitchFamily="34" charset="0"/>
        <a:buChar char="‒"/>
        <a:defRPr kumimoji="1" lang="en-US" sz="1000" kern="0" dirty="0">
          <a:solidFill>
            <a:schemeClr val="tx2"/>
          </a:solidFill>
          <a:latin typeface="+mj-lt"/>
          <a:ea typeface="PMingLiU" pitchFamily="18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PMingLiU" pitchFamily="18" charset="-12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m.org/doi/full/10.1056/NEJMoa140891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cdc.gov/media/dpk/2015/dpk-deadly-diarrhea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cm.asm.org/content/early/2017/02/23/JCM.02319-16.full.pdf+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[Name]</a:t>
            </a:r>
          </a:p>
          <a:p>
            <a:r>
              <a:rPr lang="en-US" dirty="0" smtClean="0"/>
              <a:t>[Title]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i="1" dirty="0" smtClean="0"/>
              <a:t>C. difficile </a:t>
            </a:r>
            <a:r>
              <a:rPr lang="en-US" sz="2400" b="1" dirty="0" smtClean="0"/>
              <a:t>Detection and the Importance of Proper Specimen Collection and Testing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6456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/>
              <a:t>Considerations </a:t>
            </a:r>
            <a:r>
              <a:rPr lang="en-US" sz="2200" b="1" i="1" u="sng" dirty="0"/>
              <a:t>Before</a:t>
            </a:r>
            <a:r>
              <a:rPr lang="en-US" sz="2200" b="1" dirty="0"/>
              <a:t> Ordering a </a:t>
            </a:r>
            <a:r>
              <a:rPr lang="en-US" sz="2200" b="1" i="1" dirty="0"/>
              <a:t>C. difficile </a:t>
            </a:r>
            <a:r>
              <a:rPr lang="en-US" sz="2200" b="1" dirty="0" smtClean="0"/>
              <a:t>Test</a:t>
            </a:r>
          </a:p>
          <a:p>
            <a:r>
              <a:rPr lang="en-US" dirty="0" smtClean="0"/>
              <a:t>Does </a:t>
            </a:r>
            <a:r>
              <a:rPr lang="en-US" dirty="0"/>
              <a:t>the patient have </a:t>
            </a:r>
            <a:r>
              <a:rPr lang="en-US" dirty="0" smtClean="0"/>
              <a:t>clinically significant </a:t>
            </a:r>
            <a:r>
              <a:rPr lang="en-US" dirty="0"/>
              <a:t>diarrhea? </a:t>
            </a:r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there other reasons for diarrhea?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the stool sample take the shape of the collection container? </a:t>
            </a:r>
            <a:endParaRPr lang="en-US" dirty="0" smtClean="0"/>
          </a:p>
          <a:p>
            <a:r>
              <a:rPr lang="en-US" dirty="0" smtClean="0"/>
              <a:t>Has </a:t>
            </a:r>
            <a:r>
              <a:rPr lang="en-US" dirty="0"/>
              <a:t>the patient received laxatives or enteral feeding? </a:t>
            </a:r>
            <a:endParaRPr lang="en-US" dirty="0" smtClean="0"/>
          </a:p>
          <a:p>
            <a:r>
              <a:rPr lang="en-US" dirty="0" smtClean="0"/>
              <a:t>Repeat </a:t>
            </a:r>
            <a:r>
              <a:rPr lang="en-US" dirty="0"/>
              <a:t>testing or testing for “cure” is discouraged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WAIT &amp; </a:t>
            </a:r>
            <a:r>
              <a:rPr lang="en-US" dirty="0" smtClean="0">
                <a:solidFill>
                  <a:srgbClr val="FF0000"/>
                </a:solidFill>
              </a:rPr>
              <a:t>EVALUATE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172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9B44B"/>
                </a:solidFill>
              </a:rPr>
              <a:t>TAKE ACTION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3931" y="932324"/>
            <a:ext cx="4523904" cy="322841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Signs and </a:t>
            </a:r>
            <a:r>
              <a:rPr lang="en-US" b="1" dirty="0" smtClean="0"/>
              <a:t>Symptoms </a:t>
            </a:r>
            <a:r>
              <a:rPr lang="en-US" b="1" dirty="0"/>
              <a:t>of </a:t>
            </a:r>
            <a:r>
              <a:rPr lang="en-US" b="1" i="1" dirty="0"/>
              <a:t>C. </a:t>
            </a:r>
            <a:r>
              <a:rPr lang="en-US" b="1" i="1" dirty="0" smtClean="0"/>
              <a:t>difficile:</a:t>
            </a:r>
            <a:endParaRPr lang="en-US" b="1" i="1" dirty="0"/>
          </a:p>
          <a:p>
            <a:r>
              <a:rPr lang="en-US" dirty="0"/>
              <a:t>Diarrhea (3 or more watery or unformed stools </a:t>
            </a:r>
            <a:r>
              <a:rPr lang="en-US" dirty="0" smtClean="0"/>
              <a:t>within </a:t>
            </a:r>
            <a:r>
              <a:rPr lang="en-US" dirty="0"/>
              <a:t>24 hours) </a:t>
            </a:r>
          </a:p>
          <a:p>
            <a:r>
              <a:rPr lang="en-US" dirty="0"/>
              <a:t>Fever </a:t>
            </a:r>
          </a:p>
          <a:p>
            <a:r>
              <a:rPr lang="en-US" dirty="0"/>
              <a:t>Abdominal pain/tenderness </a:t>
            </a:r>
          </a:p>
          <a:p>
            <a:r>
              <a:rPr lang="en-US" dirty="0"/>
              <a:t>Elevated white blood cell count and creatinine levels </a:t>
            </a:r>
          </a:p>
          <a:p>
            <a:r>
              <a:rPr lang="en-US" dirty="0"/>
              <a:t>Decreased albumin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65059" y="977149"/>
            <a:ext cx="3902491" cy="2895600"/>
            <a:chOff x="4858871" y="1281953"/>
            <a:chExt cx="4025153" cy="28956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858871" y="1281953"/>
              <a:ext cx="4025153" cy="2895600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gradFill flip="none" rotWithShape="1">
                <a:gsLst>
                  <a:gs pos="0">
                    <a:srgbClr val="FFFFFF">
                      <a:alpha val="86000"/>
                    </a:srgbClr>
                  </a:gs>
                  <a:gs pos="100000">
                    <a:schemeClr val="accent1">
                      <a:alpha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600">
                <a:solidFill>
                  <a:srgbClr val="000000"/>
                </a:solidFill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5" name="Text Placeholder 3"/>
            <p:cNvSpPr txBox="1">
              <a:spLocks/>
            </p:cNvSpPr>
            <p:nvPr/>
          </p:nvSpPr>
          <p:spPr bwMode="auto">
            <a:xfrm>
              <a:off x="5071540" y="1494302"/>
              <a:ext cx="3627066" cy="247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600"/>
                </a:spcAft>
                <a:buClr>
                  <a:schemeClr val="accent2"/>
                </a:buClr>
                <a:buFont typeface="Arial" pitchFamily="34" charset="0"/>
                <a:buChar char="•"/>
                <a:defRPr kumimoji="1" lang="en-US" sz="2000" kern="0">
                  <a:solidFill>
                    <a:schemeClr val="tx2"/>
                  </a:solidFill>
                  <a:latin typeface="+mj-lt"/>
                  <a:ea typeface="PMingLiU" pitchFamily="18" charset="-120"/>
                  <a:cs typeface="+mn-cs"/>
                </a:defRPr>
              </a:lvl1pPr>
              <a:lvl2pPr marL="455613" indent="-227013" algn="l" rtl="0" eaLnBrk="0" fontAlgn="base" hangingPunct="0">
                <a:lnSpc>
                  <a:spcPct val="100000"/>
                </a:lnSpc>
                <a:spcBef>
                  <a:spcPts val="400"/>
                </a:spcBef>
                <a:spcAft>
                  <a:spcPts val="600"/>
                </a:spcAft>
                <a:buClr>
                  <a:schemeClr val="accent2"/>
                </a:buClr>
                <a:buFont typeface="Arial" pitchFamily="34" charset="0"/>
                <a:buChar char="‒"/>
                <a:tabLst/>
                <a:defRPr kumimoji="1" lang="en-US" sz="1800" kern="0">
                  <a:solidFill>
                    <a:schemeClr val="tx2"/>
                  </a:solidFill>
                  <a:latin typeface="+mj-lt"/>
                  <a:ea typeface="PMingLiU" pitchFamily="18" charset="-120"/>
                  <a:cs typeface="+mn-cs"/>
                </a:defRPr>
              </a:lvl2pPr>
              <a:lvl3pPr marL="684213" indent="-228600" algn="l" rtl="0" eaLnBrk="0" fontAlgn="base" hangingPunct="0">
                <a:lnSpc>
                  <a:spcPct val="100000"/>
                </a:lnSpc>
                <a:spcBef>
                  <a:spcPts val="400"/>
                </a:spcBef>
                <a:spcAft>
                  <a:spcPts val="600"/>
                </a:spcAft>
                <a:buClr>
                  <a:schemeClr val="accent2"/>
                </a:buClr>
                <a:buFont typeface="Arial" pitchFamily="34" charset="0"/>
                <a:buChar char="‒"/>
                <a:defRPr kumimoji="1" lang="en-US" sz="1400" kern="0">
                  <a:solidFill>
                    <a:schemeClr val="tx2"/>
                  </a:solidFill>
                  <a:latin typeface="+mj-lt"/>
                  <a:ea typeface="PMingLiU" pitchFamily="18" charset="-120"/>
                  <a:cs typeface="+mn-cs"/>
                </a:defRPr>
              </a:lvl3pPr>
              <a:lvl4pPr marL="911225" indent="-227013" algn="l" rtl="0" eaLnBrk="0" fontAlgn="base" hangingPunct="0">
                <a:lnSpc>
                  <a:spcPct val="100000"/>
                </a:lnSpc>
                <a:spcBef>
                  <a:spcPts val="400"/>
                </a:spcBef>
                <a:spcAft>
                  <a:spcPts val="600"/>
                </a:spcAft>
                <a:buClr>
                  <a:schemeClr val="accent2"/>
                </a:buClr>
                <a:buFont typeface="Arial" pitchFamily="34" charset="0"/>
                <a:buChar char="‒"/>
                <a:defRPr kumimoji="1" lang="en-US" sz="1050" kern="0">
                  <a:solidFill>
                    <a:schemeClr val="tx2"/>
                  </a:solidFill>
                  <a:latin typeface="+mj-lt"/>
                  <a:ea typeface="PMingLiU" pitchFamily="18" charset="-120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PMingLiU" pitchFamily="18" charset="-120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600" b="1" u="sng" dirty="0" smtClean="0">
                  <a:solidFill>
                    <a:schemeClr val="bg1"/>
                  </a:solidFill>
                </a:rPr>
                <a:t>Additional risk factors include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: </a:t>
              </a:r>
            </a:p>
            <a:p>
              <a:pPr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en-US" sz="1600" dirty="0" smtClean="0">
                  <a:solidFill>
                    <a:schemeClr val="bg1"/>
                  </a:solidFill>
                </a:rPr>
                <a:t>Exposure to antibiotics within last 90 days </a:t>
              </a:r>
            </a:p>
            <a:p>
              <a:pPr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en-US" sz="1600" dirty="0" smtClean="0">
                  <a:solidFill>
                    <a:schemeClr val="bg1"/>
                  </a:solidFill>
                </a:rPr>
                <a:t>Prior hospitalization </a:t>
              </a:r>
            </a:p>
            <a:p>
              <a:pPr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en-US" sz="1600" dirty="0" smtClean="0">
                  <a:solidFill>
                    <a:schemeClr val="bg1"/>
                  </a:solidFill>
                </a:rPr>
                <a:t>Advanced age </a:t>
              </a:r>
            </a:p>
            <a:p>
              <a:pPr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en-US" sz="1600" dirty="0" smtClean="0">
                  <a:solidFill>
                    <a:schemeClr val="bg1"/>
                  </a:solidFill>
                </a:rPr>
                <a:t>Use of proton-pump inhibitors</a:t>
              </a:r>
            </a:p>
            <a:p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4757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3932" y="819150"/>
            <a:ext cx="5124539" cy="3467100"/>
          </a:xfrm>
        </p:spPr>
        <p:txBody>
          <a:bodyPr/>
          <a:lstStyle/>
          <a:p>
            <a:r>
              <a:rPr lang="en-US" dirty="0"/>
              <a:t>Don’t </a:t>
            </a:r>
            <a:r>
              <a:rPr lang="en-US" dirty="0" smtClean="0"/>
              <a:t>delay!</a:t>
            </a:r>
          </a:p>
          <a:p>
            <a:r>
              <a:rPr lang="en-US" dirty="0" smtClean="0"/>
              <a:t>Timely collection </a:t>
            </a:r>
            <a:r>
              <a:rPr lang="en-US" dirty="0"/>
              <a:t>of appropriate stool samples from patients with signs and symptoms of </a:t>
            </a:r>
            <a:r>
              <a:rPr lang="en-US" i="1" dirty="0"/>
              <a:t>C. difficile </a:t>
            </a:r>
            <a:r>
              <a:rPr lang="en-US" dirty="0"/>
              <a:t>is important to accurately identify community-onset </a:t>
            </a:r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Matters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73" y="1150564"/>
            <a:ext cx="2695295" cy="269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424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3932" y="819150"/>
            <a:ext cx="8450444" cy="3708026"/>
          </a:xfrm>
        </p:spPr>
        <p:txBody>
          <a:bodyPr/>
          <a:lstStyle/>
          <a:p>
            <a:r>
              <a:rPr lang="en-US" sz="1600" dirty="0"/>
              <a:t>Accurate and early identification of </a:t>
            </a:r>
            <a:r>
              <a:rPr lang="en-US" sz="1600" i="1" dirty="0"/>
              <a:t>C. difficile </a:t>
            </a:r>
            <a:r>
              <a:rPr lang="en-US" sz="1600" dirty="0"/>
              <a:t>infections is necessary for successful treatment and a reduction in severe outcomes and complications</a:t>
            </a:r>
          </a:p>
          <a:p>
            <a:r>
              <a:rPr lang="en-US" sz="1600" dirty="0" smtClean="0"/>
              <a:t>Rapid detection of </a:t>
            </a:r>
            <a:r>
              <a:rPr lang="en-US" sz="1600" i="1" dirty="0" smtClean="0"/>
              <a:t>C. difficile </a:t>
            </a:r>
            <a:r>
              <a:rPr lang="en-US" sz="1600" dirty="0" smtClean="0"/>
              <a:t>is also essential for quickly implementing infection prevention interventions to limit the transmission of the organism from patient to patient</a:t>
            </a:r>
          </a:p>
          <a:p>
            <a:r>
              <a:rPr lang="en-US" sz="1600" dirty="0" smtClean="0"/>
              <a:t>None of the available </a:t>
            </a:r>
            <a:r>
              <a:rPr lang="en-US" sz="1600" i="1" dirty="0" smtClean="0"/>
              <a:t>C. difficile </a:t>
            </a:r>
            <a:r>
              <a:rPr lang="en-US" sz="1600" dirty="0" smtClean="0"/>
              <a:t>testing methods can reliably differentiate </a:t>
            </a:r>
            <a:r>
              <a:rPr lang="en-US" sz="1600" dirty="0"/>
              <a:t>colonization from infection</a:t>
            </a:r>
          </a:p>
          <a:p>
            <a:r>
              <a:rPr lang="en-US" sz="1600" dirty="0"/>
              <a:t>NAAT-based testing, in the context of clinical factors, is the only sensitive and specific method for diagnosing CDI</a:t>
            </a:r>
          </a:p>
          <a:p>
            <a:r>
              <a:rPr lang="en-US" sz="1600" dirty="0"/>
              <a:t>The diagnosis of CDI should not be based on laboratory findings alone</a:t>
            </a:r>
          </a:p>
          <a:p>
            <a:r>
              <a:rPr lang="en-US" sz="1600" dirty="0" smtClean="0"/>
              <a:t>Limiting </a:t>
            </a:r>
            <a:r>
              <a:rPr lang="en-US" sz="1600" dirty="0"/>
              <a:t>testing to unformed stool </a:t>
            </a:r>
            <a:r>
              <a:rPr lang="en-US" sz="1600" dirty="0" smtClean="0"/>
              <a:t>samples* </a:t>
            </a:r>
            <a:r>
              <a:rPr lang="en-US" sz="1600" dirty="0"/>
              <a:t>from patients with clinically significant diarrhea and risk factors for CDI can help prevent the identification of patients who are </a:t>
            </a:r>
            <a:r>
              <a:rPr lang="en-US" sz="1600" dirty="0" smtClean="0"/>
              <a:t>colonized, but not infected 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765" y="4365812"/>
            <a:ext cx="8507505" cy="493059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*Unless ileus due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C. difficile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suspected;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Cohen SH,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Gerding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DN, Johnson S, et al. 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Infect Control </a:t>
            </a:r>
            <a:r>
              <a:rPr lang="en-US" sz="105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Hosp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Epidemiol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2010;31:431-55.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855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781" y="104775"/>
            <a:ext cx="8266176" cy="742950"/>
          </a:xfrm>
        </p:spPr>
        <p:txBody>
          <a:bodyPr/>
          <a:lstStyle/>
          <a:p>
            <a:r>
              <a:rPr lang="en-US" i="1" dirty="0" smtClean="0"/>
              <a:t>C. difficile </a:t>
            </a:r>
            <a:r>
              <a:rPr lang="en-US" dirty="0"/>
              <a:t>I</a:t>
            </a:r>
            <a:r>
              <a:rPr lang="en-US" dirty="0" smtClean="0"/>
              <a:t>s Deadly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339971"/>
            <a:ext cx="6705600" cy="503150"/>
          </a:xfrm>
          <a:prstGeom prst="rect">
            <a:avLst/>
          </a:prstGeom>
        </p:spPr>
        <p:txBody>
          <a:bodyPr wrap="none" rtlCol="0" anchor="b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www.nejm.org/doi/full/10.1056/NEJMoa1408913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Accessed August 31, 2016.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www.cdc.gov/media/dpk/2015/dpk-deadly-diarrhea.html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Accessed August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31, 2016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11" y="927710"/>
            <a:ext cx="2562178" cy="3412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5083" y="1090613"/>
            <a:ext cx="5390824" cy="3182279"/>
          </a:xfrm>
        </p:spPr>
        <p:txBody>
          <a:bodyPr/>
          <a:lstStyle/>
          <a:p>
            <a:pPr lvl="0"/>
            <a:r>
              <a:rPr lang="en-US" sz="1800" dirty="0"/>
              <a:t>In February 2015, the CDC published a report in the </a:t>
            </a:r>
            <a:r>
              <a:rPr lang="en-US" sz="1800" i="1" dirty="0"/>
              <a:t>New England Journal of Medicine </a:t>
            </a:r>
            <a:r>
              <a:rPr lang="en-US" sz="1800" dirty="0"/>
              <a:t>indicating</a:t>
            </a:r>
            <a:r>
              <a:rPr lang="en-US" sz="1800" i="1" dirty="0"/>
              <a:t>:</a:t>
            </a:r>
          </a:p>
          <a:p>
            <a:pPr lvl="1">
              <a:spcAft>
                <a:spcPts val="1200"/>
              </a:spcAft>
            </a:pPr>
            <a:r>
              <a:rPr lang="en-US" sz="1600" i="1" dirty="0"/>
              <a:t>C. difficile</a:t>
            </a:r>
            <a:r>
              <a:rPr lang="en-US" sz="1600" dirty="0"/>
              <a:t> </a:t>
            </a:r>
            <a:r>
              <a:rPr lang="en-US" sz="1600" dirty="0" smtClean="0"/>
              <a:t>was </a:t>
            </a:r>
            <a:r>
              <a:rPr lang="en-US" sz="1600" dirty="0"/>
              <a:t>responsible for almost a half a million infections and </a:t>
            </a:r>
            <a:r>
              <a:rPr lang="en-US" sz="1600" dirty="0" smtClean="0"/>
              <a:t>was associated </a:t>
            </a:r>
            <a:r>
              <a:rPr lang="en-US" sz="1600" dirty="0"/>
              <a:t>with ~29,000 deaths in the US in 2011</a:t>
            </a:r>
          </a:p>
          <a:p>
            <a:pPr lvl="1">
              <a:spcAft>
                <a:spcPts val="1200"/>
              </a:spcAft>
            </a:pPr>
            <a:r>
              <a:rPr lang="en-US" sz="1600" i="1" dirty="0"/>
              <a:t>C. difficile </a:t>
            </a:r>
            <a:r>
              <a:rPr lang="en-US" sz="1600" dirty="0"/>
              <a:t>infection (CDI) </a:t>
            </a:r>
            <a:r>
              <a:rPr lang="en-US" sz="1600" b="1" dirty="0"/>
              <a:t>is the leading cause of gastroenteritis-associated death 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The </a:t>
            </a:r>
            <a:r>
              <a:rPr lang="en-US" sz="1600" dirty="0" smtClean="0"/>
              <a:t>epidemic strain (ribotype 027) was </a:t>
            </a:r>
            <a:r>
              <a:rPr lang="en-US" sz="1600" dirty="0"/>
              <a:t>the most common </a:t>
            </a:r>
            <a:r>
              <a:rPr lang="en-US" sz="1600" dirty="0" smtClean="0"/>
              <a:t>strain type, representing </a:t>
            </a:r>
            <a:r>
              <a:rPr lang="en-US" sz="1600" dirty="0"/>
              <a:t>~31% of healthcare-associated </a:t>
            </a:r>
            <a:r>
              <a:rPr lang="en-US" sz="1600" dirty="0" smtClean="0"/>
              <a:t>CDIs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0463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8729" y="3810000"/>
            <a:ext cx="6656361" cy="737776"/>
          </a:xfrm>
        </p:spPr>
        <p:txBody>
          <a:bodyPr/>
          <a:lstStyle/>
          <a:p>
            <a:r>
              <a:rPr lang="en-US" sz="1400" i="0" dirty="0" err="1"/>
              <a:t>Barbut</a:t>
            </a:r>
            <a:r>
              <a:rPr lang="en-US" sz="1400" i="0" dirty="0"/>
              <a:t> F, et al. Does a rapid diagnosis of </a:t>
            </a:r>
            <a:r>
              <a:rPr lang="en-US" sz="1400" dirty="0"/>
              <a:t>Clostridium difficile </a:t>
            </a:r>
            <a:r>
              <a:rPr lang="en-US" sz="1400" i="0" dirty="0"/>
              <a:t>infection impact on quality of patient management</a:t>
            </a:r>
            <a:r>
              <a:rPr lang="en-US" sz="1400" i="0" dirty="0" smtClean="0"/>
              <a:t>?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Microbiol</a:t>
            </a:r>
            <a:r>
              <a:rPr lang="en-US" sz="1400" dirty="0" smtClean="0"/>
              <a:t> Infect. </a:t>
            </a:r>
            <a:r>
              <a:rPr lang="en-US" sz="1400" i="0" dirty="0" smtClean="0"/>
              <a:t>2014;20:136-44. </a:t>
            </a:r>
            <a:endParaRPr lang="en-US" sz="1400" i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8729" y="1384300"/>
            <a:ext cx="6797439" cy="175432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Accurate and early identification of </a:t>
            </a:r>
            <a:r>
              <a:rPr lang="en-US" sz="1800" i="1" dirty="0"/>
              <a:t>C. difficile </a:t>
            </a:r>
            <a:r>
              <a:rPr lang="en-US" sz="1800" dirty="0"/>
              <a:t>infections is a crucial step for successfully treating patients and reducing severe outcomes and complications. In addition, a rapid diagnosis is also essential for implementing contact precautions and preventing transmission of the organism from patient to patient</a:t>
            </a:r>
            <a:r>
              <a:rPr lang="en-US" sz="1800" dirty="0" smtClean="0"/>
              <a:t>.”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35160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</a:t>
            </a:r>
            <a:r>
              <a:rPr lang="en-US" i="1" dirty="0" smtClean="0"/>
              <a:t>C. difficile </a:t>
            </a: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Rapid and accurate diagnosis is essential for:</a:t>
            </a:r>
          </a:p>
          <a:p>
            <a:pPr lvl="1"/>
            <a:r>
              <a:rPr lang="en-US" sz="1600" dirty="0"/>
              <a:t>Implementation of </a:t>
            </a:r>
            <a:r>
              <a:rPr lang="en-US" sz="1600" dirty="0" smtClean="0"/>
              <a:t>appropriate therapy </a:t>
            </a:r>
            <a:endParaRPr lang="en-US" sz="1600" dirty="0"/>
          </a:p>
          <a:p>
            <a:pPr lvl="1"/>
            <a:r>
              <a:rPr lang="en-US" sz="1600" dirty="0" smtClean="0"/>
              <a:t>Infection </a:t>
            </a:r>
            <a:r>
              <a:rPr lang="en-US" sz="1600" dirty="0"/>
              <a:t>control </a:t>
            </a:r>
            <a:r>
              <a:rPr lang="en-US" sz="1600" dirty="0" smtClean="0"/>
              <a:t>and </a:t>
            </a:r>
            <a:r>
              <a:rPr lang="en-US" sz="1600" dirty="0"/>
              <a:t>prevention of further transmission</a:t>
            </a:r>
          </a:p>
          <a:p>
            <a:r>
              <a:rPr lang="en-US" sz="1800" dirty="0" smtClean="0"/>
              <a:t>Over diagnosing </a:t>
            </a:r>
            <a:r>
              <a:rPr lang="en-US" sz="1800" i="1" dirty="0" smtClean="0"/>
              <a:t>C. difficile </a:t>
            </a:r>
            <a:r>
              <a:rPr lang="en-US" sz="1800" dirty="0" smtClean="0"/>
              <a:t>can </a:t>
            </a:r>
            <a:r>
              <a:rPr lang="en-US" sz="1800" dirty="0"/>
              <a:t>result in:</a:t>
            </a:r>
          </a:p>
          <a:p>
            <a:pPr lvl="1"/>
            <a:r>
              <a:rPr lang="en-US" sz="1600" dirty="0"/>
              <a:t>Unnecessary </a:t>
            </a:r>
            <a:r>
              <a:rPr lang="en-US" sz="1600" dirty="0" smtClean="0"/>
              <a:t>isolation or contact precautions that can increase cost </a:t>
            </a:r>
            <a:r>
              <a:rPr lang="en-US" sz="1600" dirty="0"/>
              <a:t>and patient distress</a:t>
            </a:r>
          </a:p>
          <a:p>
            <a:pPr lvl="1"/>
            <a:r>
              <a:rPr lang="en-US" sz="1600" dirty="0"/>
              <a:t>Unnecessary antibiotic treatment and antibiotic-related adverse events</a:t>
            </a:r>
          </a:p>
          <a:p>
            <a:r>
              <a:rPr lang="en-US" sz="1800" dirty="0" smtClean="0"/>
              <a:t>Underdiagnosing </a:t>
            </a:r>
            <a:r>
              <a:rPr lang="en-US" sz="1800" i="1" dirty="0"/>
              <a:t>C. difficile </a:t>
            </a:r>
            <a:r>
              <a:rPr lang="en-US" sz="1800" dirty="0" smtClean="0"/>
              <a:t>can </a:t>
            </a:r>
            <a:r>
              <a:rPr lang="en-US" sz="1800" dirty="0"/>
              <a:t>result in:</a:t>
            </a:r>
          </a:p>
          <a:p>
            <a:pPr lvl="1"/>
            <a:r>
              <a:rPr lang="en-US" sz="1600" dirty="0" smtClean="0"/>
              <a:t>Delays </a:t>
            </a:r>
            <a:r>
              <a:rPr lang="en-US" sz="1600" dirty="0"/>
              <a:t>in treatment and a poor clinical outcome</a:t>
            </a:r>
          </a:p>
          <a:p>
            <a:pPr lvl="1"/>
            <a:r>
              <a:rPr lang="en-US" sz="1600" dirty="0" smtClean="0"/>
              <a:t>Disease transmission and associated infection-related costs and outcomes</a:t>
            </a:r>
            <a:endParaRPr lang="en-US" sz="16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2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Recommends Rapid Nucleic </a:t>
            </a:r>
            <a:r>
              <a:rPr lang="en-US" dirty="0"/>
              <a:t>Acid </a:t>
            </a:r>
            <a:r>
              <a:rPr lang="en-US" dirty="0" smtClean="0"/>
              <a:t>Testing for Prompt Infection Control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5695"/>
            <a:ext cx="8064896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765" y="4365812"/>
            <a:ext cx="8507505" cy="493059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http://www.cdc.gov/drugresistance/pdf/ar-threats-2013-508.pdf</a:t>
            </a:r>
          </a:p>
        </p:txBody>
      </p:sp>
    </p:spTree>
    <p:extLst>
      <p:ext uri="{BB962C8B-B14F-4D97-AF65-F5344CB8AC3E}">
        <p14:creationId xmlns:p14="http://schemas.microsoft.com/office/powerpoint/2010/main" val="2187355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932" y="0"/>
            <a:ext cx="8571468" cy="742950"/>
          </a:xfrm>
        </p:spPr>
        <p:txBody>
          <a:bodyPr/>
          <a:lstStyle/>
          <a:p>
            <a:r>
              <a:rPr lang="en-US" dirty="0" smtClean="0"/>
              <a:t>According to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Agency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Healthcare Research and Quality</a:t>
            </a:r>
            <a:r>
              <a:rPr lang="en-US" dirty="0" smtClean="0"/>
              <a:t>, Only </a:t>
            </a:r>
            <a:r>
              <a:rPr lang="en-US" dirty="0"/>
              <a:t>NAAT-based </a:t>
            </a:r>
            <a:r>
              <a:rPr lang="en-US" dirty="0" smtClean="0"/>
              <a:t>Methods Are Both Sensitive and Specific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33276" y="1328081"/>
            <a:ext cx="2682124" cy="353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Arial" pitchFamily="34" charset="0"/>
              <a:buChar char="•"/>
              <a:defRPr kumimoji="1" lang="en-US" sz="1800" kern="0" dirty="0" smtClean="0">
                <a:solidFill>
                  <a:schemeClr val="tx2"/>
                </a:solidFill>
                <a:latin typeface="+mj-lt"/>
                <a:ea typeface="PMingLiU" pitchFamily="18" charset="-120"/>
                <a:cs typeface="+mn-cs"/>
              </a:defRPr>
            </a:lvl1pPr>
            <a:lvl2pPr marL="398463" indent="-169863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Arial" pitchFamily="34" charset="0"/>
              <a:buChar char="‒"/>
              <a:tabLst/>
              <a:defRPr kumimoji="1" lang="en-US" sz="1600" kern="0" dirty="0" smtClean="0">
                <a:solidFill>
                  <a:schemeClr val="tx2"/>
                </a:solidFill>
                <a:latin typeface="+mj-lt"/>
                <a:ea typeface="PMingLiU" pitchFamily="18" charset="-120"/>
                <a:cs typeface="+mn-cs"/>
              </a:defRPr>
            </a:lvl2pPr>
            <a:lvl3pPr marL="569913" indent="-171450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Arial" pitchFamily="34" charset="0"/>
              <a:buChar char="‒"/>
              <a:defRPr kumimoji="1" lang="en-US" sz="1200" kern="0" dirty="0" smtClean="0">
                <a:solidFill>
                  <a:schemeClr val="tx2"/>
                </a:solidFill>
                <a:latin typeface="+mj-lt"/>
                <a:ea typeface="PMingLiU" pitchFamily="18" charset="-120"/>
                <a:cs typeface="+mn-cs"/>
              </a:defRPr>
            </a:lvl3pPr>
            <a:lvl4pPr marL="798513" indent="-228600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Arial" pitchFamily="34" charset="0"/>
              <a:buChar char="‒"/>
              <a:defRPr kumimoji="1" lang="en-US" sz="1000" kern="0" dirty="0">
                <a:solidFill>
                  <a:schemeClr val="tx2"/>
                </a:solidFill>
                <a:latin typeface="+mj-lt"/>
                <a:ea typeface="PMingLiU" pitchFamily="18" charset="-12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According to the 2016 AHRQ Comparative Effectiveness Review: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i="1" dirty="0" smtClean="0"/>
              <a:t>“We found moderate to high evidence that </a:t>
            </a:r>
            <a:r>
              <a:rPr lang="en-US" sz="1100" i="1" u="sng" dirty="0" smtClean="0"/>
              <a:t>NAAT tests </a:t>
            </a:r>
            <a:r>
              <a:rPr lang="en-US" sz="1100" i="1" dirty="0" smtClean="0"/>
              <a:t>(one LAMP, 10 PCR) </a:t>
            </a:r>
            <a:r>
              <a:rPr lang="en-US" sz="1100" i="1" u="sng" dirty="0" smtClean="0"/>
              <a:t>are highly sensitive and specific</a:t>
            </a:r>
            <a:r>
              <a:rPr lang="en-US" sz="1100" i="1" dirty="0" smtClean="0"/>
              <a:t>.”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i="1" dirty="0" smtClean="0"/>
              <a:t>“</a:t>
            </a:r>
            <a:r>
              <a:rPr lang="en-US" sz="1100" i="1" u="sng" dirty="0" smtClean="0"/>
              <a:t>Test algorithms</a:t>
            </a:r>
            <a:r>
              <a:rPr lang="en-US" sz="1100" i="1" dirty="0" smtClean="0"/>
              <a:t>, intended to make the best of individual test strengths performed in series, </a:t>
            </a:r>
            <a:r>
              <a:rPr lang="en-US" sz="1100" i="1" u="sng" dirty="0" smtClean="0"/>
              <a:t>did not perform as a class as well as NAAT tests</a:t>
            </a:r>
            <a:r>
              <a:rPr lang="en-US" sz="1100" i="1" dirty="0" smtClean="0"/>
              <a:t>.”</a:t>
            </a:r>
            <a:endParaRPr lang="en-US" sz="1100" i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6" y="1253396"/>
            <a:ext cx="5807487" cy="2343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3765" y="4365812"/>
            <a:ext cx="8507505" cy="493059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Butler M,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et al.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Comparative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Effectiveness Review No. 172. AHRQ Publication No. 16-EHC012-EF. Rockville, MD: Agency for Healthcare Research and Quality; March 2016. </a:t>
            </a:r>
          </a:p>
        </p:txBody>
      </p:sp>
    </p:spTree>
    <p:extLst>
      <p:ext uri="{BB962C8B-B14F-4D97-AF65-F5344CB8AC3E}">
        <p14:creationId xmlns:p14="http://schemas.microsoft.com/office/powerpoint/2010/main" val="15245964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 smtClean="0"/>
              <a:t>There is no </a:t>
            </a:r>
            <a:r>
              <a:rPr lang="en-US" sz="1600" dirty="0"/>
              <a:t>perfect test to diagnose </a:t>
            </a:r>
            <a:r>
              <a:rPr lang="en-US" sz="1600" dirty="0" smtClean="0"/>
              <a:t>CDI</a:t>
            </a:r>
            <a:r>
              <a:rPr lang="en-US" sz="1600" baseline="30000" dirty="0" smtClean="0"/>
              <a:t>1</a:t>
            </a:r>
            <a:endParaRPr lang="en-US" sz="1600" dirty="0"/>
          </a:p>
          <a:p>
            <a:r>
              <a:rPr lang="en-US" sz="1600" dirty="0"/>
              <a:t>None of the available </a:t>
            </a:r>
            <a:r>
              <a:rPr lang="en-US" sz="1600" i="1" dirty="0"/>
              <a:t>C. difficile </a:t>
            </a:r>
            <a:r>
              <a:rPr lang="en-US" sz="1600" dirty="0"/>
              <a:t>testing methodologies can reliably differentiate colonization from </a:t>
            </a:r>
            <a:r>
              <a:rPr lang="en-US" sz="1600" dirty="0" smtClean="0"/>
              <a:t>infection</a:t>
            </a:r>
            <a:r>
              <a:rPr lang="en-US" sz="1600" baseline="30000" dirty="0" smtClean="0"/>
              <a:t>1 </a:t>
            </a:r>
          </a:p>
          <a:p>
            <a:r>
              <a:rPr lang="en-US" sz="1600" dirty="0" smtClean="0"/>
              <a:t>Because NAAT methods are </a:t>
            </a:r>
            <a:r>
              <a:rPr lang="en-US" sz="1600" dirty="0"/>
              <a:t>more sensitive than other test methods, </a:t>
            </a:r>
            <a:r>
              <a:rPr lang="en-US" sz="1600" dirty="0" smtClean="0"/>
              <a:t>they </a:t>
            </a:r>
            <a:r>
              <a:rPr lang="en-US" sz="1600" dirty="0"/>
              <a:t>can detect toxigenic </a:t>
            </a:r>
            <a:r>
              <a:rPr lang="en-US" sz="1600" i="1" dirty="0"/>
              <a:t>C. difficile</a:t>
            </a:r>
            <a:r>
              <a:rPr lang="en-US" sz="1600" dirty="0"/>
              <a:t> not only in infected patients, but also in patients who are colonized with the </a:t>
            </a:r>
            <a:r>
              <a:rPr lang="en-US" sz="1600" dirty="0" smtClean="0"/>
              <a:t>organism, especially if solid stools are tested</a:t>
            </a:r>
            <a:r>
              <a:rPr lang="en-US" sz="1600" baseline="30000" dirty="0" smtClean="0"/>
              <a:t>1</a:t>
            </a:r>
            <a:endParaRPr lang="en-US" sz="1600" dirty="0" smtClean="0"/>
          </a:p>
          <a:p>
            <a:r>
              <a:rPr lang="en-US" sz="1600" dirty="0" smtClean="0"/>
              <a:t>EIA-based </a:t>
            </a:r>
            <a:r>
              <a:rPr lang="en-US" sz="1600" dirty="0"/>
              <a:t>toxin tests are less sensitive than </a:t>
            </a:r>
            <a:r>
              <a:rPr lang="en-US" sz="1600" dirty="0" smtClean="0"/>
              <a:t>NAAT-based </a:t>
            </a:r>
            <a:r>
              <a:rPr lang="en-US" sz="1600" dirty="0"/>
              <a:t>tests and likely underdiagnose CDI, resulting in missed </a:t>
            </a:r>
            <a:r>
              <a:rPr lang="en-US" sz="1600" dirty="0" smtClean="0"/>
              <a:t>cases and worse outcomes</a:t>
            </a:r>
            <a:r>
              <a:rPr lang="en-US" sz="1600" baseline="30000" dirty="0" smtClean="0"/>
              <a:t>1</a:t>
            </a:r>
            <a:endParaRPr lang="en-US" sz="1600" dirty="0"/>
          </a:p>
          <a:p>
            <a:r>
              <a:rPr lang="en-US" sz="1600" dirty="0" smtClean="0"/>
              <a:t>To </a:t>
            </a:r>
            <a:r>
              <a:rPr lang="en-US" sz="1600" dirty="0"/>
              <a:t>control CDI in a hospital, you need the most sensitive test </a:t>
            </a:r>
            <a:r>
              <a:rPr lang="en-US" sz="1600" dirty="0" smtClean="0"/>
              <a:t>available</a:t>
            </a:r>
            <a:r>
              <a:rPr lang="en-US" sz="1600" baseline="30000" dirty="0" smtClean="0"/>
              <a:t>1</a:t>
            </a:r>
            <a:endParaRPr lang="en-US" sz="1600" dirty="0"/>
          </a:p>
          <a:p>
            <a:r>
              <a:rPr lang="en-US" sz="1600" dirty="0" smtClean="0"/>
              <a:t>NAAT-based </a:t>
            </a:r>
            <a:r>
              <a:rPr lang="en-US" sz="1600" dirty="0"/>
              <a:t>testing, in the context of clinical factors, is the only sensitive and specific method for diagnosing </a:t>
            </a:r>
            <a:r>
              <a:rPr lang="en-US" sz="1600" dirty="0" smtClean="0"/>
              <a:t>CDI</a:t>
            </a:r>
            <a:r>
              <a:rPr lang="en-US" sz="1600" baseline="30000" dirty="0" smtClean="0"/>
              <a:t>2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NAAT-based Assays Too Sensitive?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765" y="4365812"/>
            <a:ext cx="8507505" cy="493059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Fang FC, Polage CR and Wilcox MH. </a:t>
            </a: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J </a:t>
            </a:r>
            <a:r>
              <a:rPr lang="en-US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Clin</a:t>
            </a: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Microbiol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doi:10.1128?JCM.02463-16.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Butler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M,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et al.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Comparative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Effectiveness Review No. 172. AHRQ Publication No. 16-EHC012-EF. Rockville, MD: Agency for Healthcare Research and Quality; March 2016. </a:t>
            </a:r>
          </a:p>
        </p:txBody>
      </p:sp>
    </p:spTree>
    <p:extLst>
      <p:ext uri="{BB962C8B-B14F-4D97-AF65-F5344CB8AC3E}">
        <p14:creationId xmlns:p14="http://schemas.microsoft.com/office/powerpoint/2010/main" val="13446602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3765" y="4365812"/>
            <a:ext cx="8507505" cy="493059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Surawicz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CM, Brandt LJ,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Binion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DG, et al. 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 J </a:t>
            </a:r>
            <a:r>
              <a:rPr lang="en-US" sz="105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2013;108:478-98. 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Cohen SH,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Gerding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DN, Johnson S, et al. 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Infect Control </a:t>
            </a:r>
            <a:r>
              <a:rPr lang="en-US" sz="105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Hosp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Epidemiol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2010;31:431-55.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Should </a:t>
            </a:r>
            <a:r>
              <a:rPr lang="en-US" dirty="0"/>
              <a:t>Not Be Based on Laboratory </a:t>
            </a:r>
            <a:r>
              <a:rPr lang="en-US" dirty="0" smtClean="0"/>
              <a:t>Tests Alone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43933" y="819150"/>
            <a:ext cx="5223150" cy="34671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To avoid </a:t>
            </a:r>
            <a:r>
              <a:rPr lang="en-US" dirty="0" smtClean="0"/>
              <a:t>over-diagnosing CDI: 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Testing should be limited to unformed stools 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Only test samples from </a:t>
            </a:r>
            <a:r>
              <a:rPr lang="en-US" dirty="0"/>
              <a:t>patients with </a:t>
            </a:r>
            <a:r>
              <a:rPr lang="en-US" dirty="0" smtClean="0"/>
              <a:t>clinically significant </a:t>
            </a:r>
            <a:r>
              <a:rPr lang="en-US" dirty="0"/>
              <a:t>diarrhea </a:t>
            </a:r>
            <a:r>
              <a:rPr lang="en-US" dirty="0" smtClean="0"/>
              <a:t>(</a:t>
            </a:r>
            <a:r>
              <a:rPr lang="en-US" dirty="0"/>
              <a:t>3 or more </a:t>
            </a:r>
            <a:r>
              <a:rPr lang="en-US" dirty="0" smtClean="0"/>
              <a:t> loose </a:t>
            </a:r>
            <a:r>
              <a:rPr lang="en-US" dirty="0"/>
              <a:t>stools in ≤ 24 hours) 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Clinicians </a:t>
            </a:r>
            <a:r>
              <a:rPr lang="en-US" dirty="0"/>
              <a:t>should consider the </a:t>
            </a:r>
            <a:r>
              <a:rPr lang="en-US" dirty="0" smtClean="0"/>
              <a:t>full clinical picture, including signs and symptoms as well as patient risk factors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204" y="883705"/>
            <a:ext cx="2524114" cy="3728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605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Enforcement of </a:t>
            </a:r>
            <a:r>
              <a:rPr lang="en-US" i="1" dirty="0" smtClean="0"/>
              <a:t>C. difficile </a:t>
            </a:r>
            <a:r>
              <a:rPr lang="en-US" dirty="0" smtClean="0"/>
              <a:t>Testing </a:t>
            </a:r>
            <a:r>
              <a:rPr lang="en-US" dirty="0"/>
              <a:t>Criteria on CDI Rates and Antibiotic 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765" y="4365812"/>
            <a:ext cx="8507505" cy="493059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*Presence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of diarrhea (≥3 unformed stools in 24 hours) and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absence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of laxative intake in the prior 48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hours</a:t>
            </a:r>
          </a:p>
          <a:p>
            <a:pPr>
              <a:lnSpc>
                <a:spcPct val="90000"/>
              </a:lnSpc>
            </a:pP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Truong CY, </a:t>
            </a:r>
            <a:r>
              <a:rPr lang="en-US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Gombar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S, Wilson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R, et al. 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J. </a:t>
            </a:r>
            <a:r>
              <a:rPr lang="en-US" sz="105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Clin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05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Microbiol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2017 doi:10.1128/JCM.02319-16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jcm.asm.org/content/early/2017/02/23/JCM.02319-16.full.pdf+html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According to a study from </a:t>
            </a:r>
            <a:r>
              <a:rPr lang="en-US" sz="1800" dirty="0" smtClean="0"/>
              <a:t>Stanford </a:t>
            </a:r>
            <a:r>
              <a:rPr lang="en-US" sz="1800" smtClean="0"/>
              <a:t>(Truong et al, 2017), </a:t>
            </a:r>
            <a:r>
              <a:rPr lang="en-US" sz="1800" dirty="0" smtClean="0"/>
              <a:t>enforcement </a:t>
            </a:r>
            <a:r>
              <a:rPr lang="en-US" sz="1800" dirty="0"/>
              <a:t>of testing criteria* using real-time electronic patient </a:t>
            </a:r>
            <a:r>
              <a:rPr lang="en-US" sz="1800" dirty="0" smtClean="0"/>
              <a:t>data tracking </a:t>
            </a:r>
            <a:r>
              <a:rPr lang="en-US" sz="1800" dirty="0"/>
              <a:t>resulted </a:t>
            </a:r>
            <a:r>
              <a:rPr lang="en-US" sz="1800" dirty="0" smtClean="0"/>
              <a:t>in:</a:t>
            </a:r>
            <a:endParaRPr lang="en-US" sz="1800" dirty="0"/>
          </a:p>
          <a:p>
            <a:r>
              <a:rPr lang="en-US" sz="1800" dirty="0" smtClean="0">
                <a:solidFill>
                  <a:schemeClr val="accent3"/>
                </a:solidFill>
              </a:rPr>
              <a:t>A decrease </a:t>
            </a:r>
            <a:r>
              <a:rPr lang="en-US" sz="1800" dirty="0">
                <a:solidFill>
                  <a:schemeClr val="accent3"/>
                </a:solidFill>
              </a:rPr>
              <a:t>in reported HO-CDI incidence rate </a:t>
            </a:r>
            <a:r>
              <a:rPr lang="en-US" sz="1800" dirty="0" smtClean="0"/>
              <a:t>(an average of 13.0 </a:t>
            </a:r>
            <a:r>
              <a:rPr lang="en-US" sz="1800" dirty="0"/>
              <a:t>cases to 9.7 cases per 10,000 patient-days; </a:t>
            </a:r>
            <a:r>
              <a:rPr lang="en-US" sz="1800" i="1" dirty="0"/>
              <a:t>P</a:t>
            </a:r>
            <a:r>
              <a:rPr lang="en-US" sz="1800" dirty="0"/>
              <a:t>=0.008)</a:t>
            </a:r>
          </a:p>
          <a:p>
            <a:r>
              <a:rPr lang="en-US" sz="1800" dirty="0" smtClean="0">
                <a:solidFill>
                  <a:schemeClr val="accent3"/>
                </a:solidFill>
              </a:rPr>
              <a:t>A decrease </a:t>
            </a:r>
            <a:r>
              <a:rPr lang="en-US" sz="1800" dirty="0">
                <a:solidFill>
                  <a:schemeClr val="accent3"/>
                </a:solidFill>
              </a:rPr>
              <a:t>in unnecessary antibiotic therapy </a:t>
            </a:r>
            <a:r>
              <a:rPr lang="en-US" sz="1800" dirty="0" smtClean="0"/>
              <a:t>(an average of 13.8 </a:t>
            </a:r>
            <a:r>
              <a:rPr lang="en-US" sz="1800" dirty="0"/>
              <a:t>days oral vancomycin therapy </a:t>
            </a:r>
            <a:r>
              <a:rPr lang="en-US" sz="1800" dirty="0" smtClean="0"/>
              <a:t>to </a:t>
            </a:r>
            <a:r>
              <a:rPr lang="en-US" sz="1800" dirty="0"/>
              <a:t>9.4 </a:t>
            </a:r>
            <a:r>
              <a:rPr lang="en-US" sz="1800" dirty="0" smtClean="0"/>
              <a:t>days </a:t>
            </a:r>
            <a:r>
              <a:rPr lang="en-US" sz="1800" dirty="0"/>
              <a:t>per 1000 </a:t>
            </a:r>
            <a:r>
              <a:rPr lang="en-US" sz="1800" dirty="0" smtClean="0"/>
              <a:t>patient-days; </a:t>
            </a:r>
            <a:r>
              <a:rPr lang="en-US" sz="1800" i="1" dirty="0" smtClean="0"/>
              <a:t>P</a:t>
            </a:r>
            <a:r>
              <a:rPr lang="en-US" sz="1800" dirty="0"/>
              <a:t>= 0.009</a:t>
            </a:r>
            <a:r>
              <a:rPr lang="en-US" sz="1800" dirty="0" smtClean="0"/>
              <a:t>)</a:t>
            </a:r>
          </a:p>
          <a:p>
            <a:r>
              <a:rPr lang="en-US" sz="1800" i="1" dirty="0"/>
              <a:t>“The reduction in HO-CDI </a:t>
            </a:r>
            <a:r>
              <a:rPr lang="en-US" sz="1800" i="1" dirty="0" smtClean="0"/>
              <a:t>incidence achieved </a:t>
            </a:r>
            <a:r>
              <a:rPr lang="en-US" sz="1800" i="1" dirty="0"/>
              <a:t>at our hospital by avoiding detection of colonized patients may be sufficient </a:t>
            </a:r>
            <a:r>
              <a:rPr lang="en-US" sz="1800" i="1" dirty="0" smtClean="0"/>
              <a:t>to avoid </a:t>
            </a:r>
            <a:r>
              <a:rPr lang="en-US" sz="1800" i="1" dirty="0"/>
              <a:t>the Medicare reimbursement penalty and adoption of our intervention may </a:t>
            </a:r>
            <a:r>
              <a:rPr lang="en-US" sz="1800" i="1" dirty="0" smtClean="0"/>
              <a:t>assist other </a:t>
            </a:r>
            <a:r>
              <a:rPr lang="en-US" sz="1800" i="1" dirty="0"/>
              <a:t>institutions seeking to reduce their HO-CDI rates</a:t>
            </a:r>
            <a:r>
              <a:rPr lang="en-US" sz="1800" i="1" dirty="0" smtClean="0"/>
              <a:t>.”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6795181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epheid_16x9_Corporate_Template">
  <a:themeElements>
    <a:clrScheme name="Cepheid">
      <a:dk1>
        <a:srgbClr val="000000"/>
      </a:dk1>
      <a:lt1>
        <a:srgbClr val="FFFFFF"/>
      </a:lt1>
      <a:dk2>
        <a:srgbClr val="646464"/>
      </a:dk2>
      <a:lt2>
        <a:srgbClr val="E8E8E8"/>
      </a:lt2>
      <a:accent1>
        <a:srgbClr val="2AA9E0"/>
      </a:accent1>
      <a:accent2>
        <a:srgbClr val="007AC2"/>
      </a:accent2>
      <a:accent3>
        <a:srgbClr val="F7941D"/>
      </a:accent3>
      <a:accent4>
        <a:srgbClr val="E36F1E"/>
      </a:accent4>
      <a:accent5>
        <a:srgbClr val="77B800"/>
      </a:accent5>
      <a:accent6>
        <a:srgbClr val="919191"/>
      </a:accent6>
      <a:hlink>
        <a:srgbClr val="77B800"/>
      </a:hlink>
      <a:folHlink>
        <a:srgbClr val="808080"/>
      </a:folHlink>
    </a:clrScheme>
    <a:fontScheme name="Cepheid">
      <a:majorFont>
        <a:latin typeface="Arial"/>
        <a:ea typeface="新細明體"/>
        <a:cs typeface="新細明體"/>
      </a:majorFont>
      <a:minorFont>
        <a:latin typeface="Arial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accent1">
                <a:lumMod val="20000"/>
                <a:lumOff val="80000"/>
                <a:alpha val="47000"/>
              </a:schemeClr>
            </a:gs>
            <a:gs pos="99000">
              <a:schemeClr val="accent1">
                <a:alpha val="18000"/>
              </a:schemeClr>
            </a:gs>
          </a:gsLst>
          <a:lin ang="11700000" scaled="0"/>
          <a:tileRect/>
        </a:gradFill>
        <a:ln w="12700" cap="flat" cmpd="sng" algn="ctr">
          <a:gradFill flip="none" rotWithShape="1">
            <a:gsLst>
              <a:gs pos="0">
                <a:srgbClr val="FFFFFF">
                  <a:alpha val="86000"/>
                </a:srgb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defTabSz="914400" fontAlgn="base">
          <a:spcBef>
            <a:spcPct val="0"/>
          </a:spcBef>
          <a:spcAft>
            <a:spcPct val="0"/>
          </a:spcAft>
          <a:defRPr kumimoji="1">
            <a:solidFill>
              <a:srgbClr val="000000"/>
            </a:solidFill>
            <a:latin typeface="Calibri" charset="0"/>
            <a:ea typeface="新細明體" charset="0"/>
            <a:cs typeface="新細明體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/>
      <a:bodyPr wrap="square" rtlCol="0">
        <a:noAutofit/>
      </a:bodyPr>
      <a:lstStyle>
        <a:defPPr marL="0" indent="0">
          <a:lnSpc>
            <a:spcPct val="90000"/>
          </a:lnSpc>
          <a:buNone/>
          <a:defRPr sz="1200" dirty="0" err="1" smtClean="0">
            <a:solidFill>
              <a:schemeClr val="tx2"/>
            </a:solidFill>
            <a:latin typeface="+mj-lt"/>
          </a:defRPr>
        </a:defPPr>
      </a:lstStyle>
    </a:txDef>
  </a:objectDefaults>
  <a:extraClrSchemeLst>
    <a:extraClrScheme>
      <a:clrScheme name="1_Default Design 1">
        <a:dk1>
          <a:srgbClr val="00B9F2"/>
        </a:dk1>
        <a:lt1>
          <a:srgbClr val="E8E8E8"/>
        </a:lt1>
        <a:dk2>
          <a:srgbClr val="00325B"/>
        </a:dk2>
        <a:lt2>
          <a:srgbClr val="747679"/>
        </a:lt2>
        <a:accent1>
          <a:srgbClr val="C8C8C8"/>
        </a:accent1>
        <a:accent2>
          <a:srgbClr val="FDB714"/>
        </a:accent2>
        <a:accent3>
          <a:srgbClr val="F2F2F2"/>
        </a:accent3>
        <a:accent4>
          <a:srgbClr val="009ECF"/>
        </a:accent4>
        <a:accent5>
          <a:srgbClr val="E0E0E0"/>
        </a:accent5>
        <a:accent6>
          <a:srgbClr val="E5A611"/>
        </a:accent6>
        <a:hlink>
          <a:srgbClr val="349545"/>
        </a:hlink>
        <a:folHlink>
          <a:srgbClr val="A2BB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epheid">
      <a:dk1>
        <a:srgbClr val="000000"/>
      </a:dk1>
      <a:lt1>
        <a:srgbClr val="FFFFFF"/>
      </a:lt1>
      <a:dk2>
        <a:srgbClr val="646464"/>
      </a:dk2>
      <a:lt2>
        <a:srgbClr val="E8E8E8"/>
      </a:lt2>
      <a:accent1>
        <a:srgbClr val="2AA9E0"/>
      </a:accent1>
      <a:accent2>
        <a:srgbClr val="007AC2"/>
      </a:accent2>
      <a:accent3>
        <a:srgbClr val="F7941D"/>
      </a:accent3>
      <a:accent4>
        <a:srgbClr val="E36F1E"/>
      </a:accent4>
      <a:accent5>
        <a:srgbClr val="77B800"/>
      </a:accent5>
      <a:accent6>
        <a:srgbClr val="919191"/>
      </a:accent6>
      <a:hlink>
        <a:srgbClr val="77B800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epheid">
      <a:dk1>
        <a:srgbClr val="000000"/>
      </a:dk1>
      <a:lt1>
        <a:srgbClr val="FFFFFF"/>
      </a:lt1>
      <a:dk2>
        <a:srgbClr val="646464"/>
      </a:dk2>
      <a:lt2>
        <a:srgbClr val="E8E8E8"/>
      </a:lt2>
      <a:accent1>
        <a:srgbClr val="2AA9E0"/>
      </a:accent1>
      <a:accent2>
        <a:srgbClr val="007AC2"/>
      </a:accent2>
      <a:accent3>
        <a:srgbClr val="F7941D"/>
      </a:accent3>
      <a:accent4>
        <a:srgbClr val="E36F1E"/>
      </a:accent4>
      <a:accent5>
        <a:srgbClr val="77B800"/>
      </a:accent5>
      <a:accent6>
        <a:srgbClr val="919191"/>
      </a:accent6>
      <a:hlink>
        <a:srgbClr val="77B800"/>
      </a:hlink>
      <a:folHlink>
        <a:srgbClr val="808080"/>
      </a:folHlink>
    </a:clrScheme>
    <a:fontScheme name="Cepheid">
      <a:majorFont>
        <a:latin typeface="Arial"/>
        <a:ea typeface="新細明體"/>
        <a:cs typeface="新細明體"/>
      </a:majorFont>
      <a:minorFont>
        <a:latin typeface="Arial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40500</TotalTime>
  <Words>1148</Words>
  <Application>Microsoft Office PowerPoint</Application>
  <PresentationFormat>On-screen Show (16:9)</PresentationFormat>
  <Paragraphs>86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Cepheid_16x9_Corporate_Template</vt:lpstr>
      <vt:lpstr>PowerPoint Presentation</vt:lpstr>
      <vt:lpstr>C. difficile Is Deadly</vt:lpstr>
      <vt:lpstr>PowerPoint Presentation</vt:lpstr>
      <vt:lpstr>The Challenge of C. difficile Diagnosis</vt:lpstr>
      <vt:lpstr>CDC Recommends Rapid Nucleic Acid Testing for Prompt Infection Control</vt:lpstr>
      <vt:lpstr>According to the Agency for Healthcare Research and Quality, Only NAAT-based Methods Are Both Sensitive and Specific</vt:lpstr>
      <vt:lpstr>Are NAAT-based Assays Too Sensitive?</vt:lpstr>
      <vt:lpstr>Diagnosis Should Not Be Based on Laboratory Tests Alone</vt:lpstr>
      <vt:lpstr>Impact of the Enforcement of C. difficile Testing Criteria on CDI Rates and Antibiotic Therapy</vt:lpstr>
      <vt:lpstr>WAIT &amp; EVALUATE</vt:lpstr>
      <vt:lpstr>TAKE ACTION </vt:lpstr>
      <vt:lpstr>Timing Matters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Template and Guidelines</dc:title>
  <dc:creator>ynaas</dc:creator>
  <cp:lastModifiedBy>Richards, Jennifer</cp:lastModifiedBy>
  <cp:revision>1497</cp:revision>
  <cp:lastPrinted>2016-08-23T19:31:09Z</cp:lastPrinted>
  <dcterms:created xsi:type="dcterms:W3CDTF">2013-05-13T17:45:22Z</dcterms:created>
  <dcterms:modified xsi:type="dcterms:W3CDTF">2017-03-09T00:07:13Z</dcterms:modified>
</cp:coreProperties>
</file>